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54F8769-E29E-436D-B029-665BEB5ACB32}"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0655C-F954-490B-9C9B-8BE3321003F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F8769-E29E-436D-B029-665BEB5ACB32}"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F8769-E29E-436D-B029-665BEB5ACB32}" type="datetimeFigureOut">
              <a:rPr lang="en-US" smtClean="0"/>
              <a:pPr/>
              <a:t>3/2/2015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F8769-E29E-436D-B029-665BEB5ACB32}"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4F8769-E29E-436D-B029-665BEB5ACB32}"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0655C-F954-490B-9C9B-8BE3321003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4F8769-E29E-436D-B029-665BEB5ACB32}"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4F8769-E29E-436D-B029-665BEB5ACB32}"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4F8769-E29E-436D-B029-665BEB5ACB32}"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F8769-E29E-436D-B029-665BEB5ACB32}"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0655C-F954-490B-9C9B-8BE3321003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4F8769-E29E-436D-B029-665BEB5ACB32}"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0655C-F954-490B-9C9B-8BE3321003F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54F8769-E29E-436D-B029-665BEB5ACB32}" type="datetimeFigureOut">
              <a:rPr lang="en-US" smtClean="0"/>
              <a:pPr/>
              <a:t>3/2/2015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150655C-F954-490B-9C9B-8BE3321003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54F8769-E29E-436D-B029-665BEB5ACB32}" type="datetimeFigureOut">
              <a:rPr lang="en-US" smtClean="0"/>
              <a:pPr/>
              <a:t>3/2/2015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150655C-F954-490B-9C9B-8BE3321003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sz="4800" b="1" smtClean="0"/>
              <a:t>Chemical Equilibrium</a:t>
            </a:r>
            <a:endParaRPr lang="en-US" sz="4800" b="1" dirty="0"/>
          </a:p>
        </p:txBody>
      </p:sp>
      <p:sp>
        <p:nvSpPr>
          <p:cNvPr id="3" name="Subtitle 2"/>
          <p:cNvSpPr>
            <a:spLocks noGrp="1"/>
          </p:cNvSpPr>
          <p:nvPr>
            <p:ph type="subTitle" idx="1"/>
          </p:nvPr>
        </p:nvSpPr>
        <p:spPr/>
        <p:txBody>
          <a:bodyPr>
            <a:normAutofit/>
          </a:bodyPr>
          <a:lstStyle/>
          <a:p>
            <a:r>
              <a:rPr lang="en-US" sz="4400" dirty="0" smtClean="0"/>
              <a:t>Chapter 13</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 Heterogeneous </a:t>
            </a:r>
            <a:r>
              <a:rPr lang="en-US" dirty="0" err="1" smtClean="0"/>
              <a:t>Equilibria</a:t>
            </a:r>
            <a:endParaRPr lang="en-US" dirty="0"/>
          </a:p>
        </p:txBody>
      </p:sp>
      <p:sp>
        <p:nvSpPr>
          <p:cNvPr id="3" name="Content Placeholder 2"/>
          <p:cNvSpPr>
            <a:spLocks noGrp="1"/>
          </p:cNvSpPr>
          <p:nvPr>
            <p:ph idx="1"/>
          </p:nvPr>
        </p:nvSpPr>
        <p:spPr/>
        <p:txBody>
          <a:bodyPr/>
          <a:lstStyle/>
          <a:p>
            <a:r>
              <a:rPr lang="en-US" b="1" u="sng" dirty="0" smtClean="0">
                <a:solidFill>
                  <a:srgbClr val="C00000"/>
                </a:solidFill>
              </a:rPr>
              <a:t>Homogeneous </a:t>
            </a:r>
            <a:r>
              <a:rPr lang="en-US" b="1" u="sng" dirty="0" err="1" smtClean="0">
                <a:solidFill>
                  <a:srgbClr val="C00000"/>
                </a:solidFill>
              </a:rPr>
              <a:t>equilibria</a:t>
            </a:r>
            <a:r>
              <a:rPr lang="en-US" b="1" u="sng" dirty="0" smtClean="0">
                <a:solidFill>
                  <a:srgbClr val="C00000"/>
                </a:solidFill>
              </a:rPr>
              <a:t> </a:t>
            </a:r>
            <a:r>
              <a:rPr lang="en-US" dirty="0" smtClean="0"/>
              <a:t>– all reactants and products are in the same phase (ex:  all gaseous)</a:t>
            </a:r>
          </a:p>
          <a:p>
            <a:r>
              <a:rPr lang="en-US" b="1" u="sng" dirty="0" smtClean="0">
                <a:solidFill>
                  <a:srgbClr val="C00000"/>
                </a:solidFill>
              </a:rPr>
              <a:t>Heterogeneous </a:t>
            </a:r>
            <a:r>
              <a:rPr lang="en-US" b="1" u="sng" dirty="0" err="1" smtClean="0">
                <a:solidFill>
                  <a:srgbClr val="C00000"/>
                </a:solidFill>
              </a:rPr>
              <a:t>equilibria</a:t>
            </a:r>
            <a:r>
              <a:rPr lang="en-US" b="1" u="sng" dirty="0" smtClean="0">
                <a:solidFill>
                  <a:srgbClr val="C00000"/>
                </a:solidFill>
              </a:rPr>
              <a:t> </a:t>
            </a:r>
            <a:r>
              <a:rPr lang="en-US" dirty="0" smtClean="0"/>
              <a:t>– reactants and products are not all in same phase. When this occurs, equilibrium does not depend on the amounts of solids or pure liquids present.  </a:t>
            </a:r>
            <a:r>
              <a:rPr lang="en-US" b="1" i="1" dirty="0" smtClean="0">
                <a:solidFill>
                  <a:srgbClr val="C00000"/>
                </a:solidFill>
              </a:rPr>
              <a:t>(pure liquids and pure solids are not included in the equilibrium expression)</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13.5 Applications of the Equilibrium Constant</a:t>
            </a:r>
            <a:endParaRPr lang="en-US" dirty="0"/>
          </a:p>
        </p:txBody>
      </p:sp>
      <p:sp>
        <p:nvSpPr>
          <p:cNvPr id="3" name="Content Placeholder 2"/>
          <p:cNvSpPr>
            <a:spLocks noGrp="1"/>
          </p:cNvSpPr>
          <p:nvPr>
            <p:ph idx="1"/>
          </p:nvPr>
        </p:nvSpPr>
        <p:spPr/>
        <p:txBody>
          <a:bodyPr/>
          <a:lstStyle/>
          <a:p>
            <a:r>
              <a:rPr lang="en-US" b="1" u="sng" dirty="0" smtClean="0">
                <a:solidFill>
                  <a:srgbClr val="C00000"/>
                </a:solidFill>
              </a:rPr>
              <a:t>Reaction Quotient (Q) </a:t>
            </a:r>
            <a:r>
              <a:rPr lang="en-US" dirty="0" smtClean="0"/>
              <a:t>– obtained by applying the law of mass action using initial concentrations instead of equilibrium concentrations. </a:t>
            </a:r>
          </a:p>
          <a:p>
            <a:r>
              <a:rPr lang="en-US" dirty="0" smtClean="0"/>
              <a:t>Helps determines which direction the reaction will proceed in to reach equilibrium. (favor reactants or products)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13.5 Applications of the Equilibrium Constant</a:t>
            </a:r>
            <a:endParaRPr lang="en-US" dirty="0"/>
          </a:p>
        </p:txBody>
      </p:sp>
      <p:sp>
        <p:nvSpPr>
          <p:cNvPr id="3" name="Content Placeholder 2"/>
          <p:cNvSpPr>
            <a:spLocks noGrp="1"/>
          </p:cNvSpPr>
          <p:nvPr>
            <p:ph idx="1"/>
          </p:nvPr>
        </p:nvSpPr>
        <p:spPr>
          <a:xfrm>
            <a:off x="228600" y="1600200"/>
            <a:ext cx="8915400" cy="4724400"/>
          </a:xfrm>
        </p:spPr>
        <p:txBody>
          <a:bodyPr/>
          <a:lstStyle/>
          <a:p>
            <a:pPr>
              <a:buNone/>
            </a:pPr>
            <a:r>
              <a:rPr lang="en-US" dirty="0" smtClean="0"/>
              <a:t>If we examine this in terms of the Haber process:</a:t>
            </a:r>
          </a:p>
          <a:p>
            <a:pPr algn="ctr">
              <a:buNone/>
            </a:pPr>
            <a:r>
              <a:rPr lang="en-US" b="1" dirty="0" smtClean="0">
                <a:solidFill>
                  <a:srgbClr val="C00000"/>
                </a:solidFill>
              </a:rPr>
              <a:t>N</a:t>
            </a:r>
            <a:r>
              <a:rPr lang="en-US" b="1" baseline="-25000" dirty="0" smtClean="0">
                <a:solidFill>
                  <a:srgbClr val="C00000"/>
                </a:solidFill>
              </a:rPr>
              <a:t>2</a:t>
            </a:r>
            <a:r>
              <a:rPr lang="en-US" b="1" dirty="0" smtClean="0">
                <a:solidFill>
                  <a:srgbClr val="C00000"/>
                </a:solidFill>
              </a:rPr>
              <a:t>  +  3H</a:t>
            </a:r>
            <a:r>
              <a:rPr lang="en-US" b="1" baseline="-25000" dirty="0" smtClean="0">
                <a:solidFill>
                  <a:srgbClr val="C00000"/>
                </a:solidFill>
              </a:rPr>
              <a:t>2</a:t>
            </a:r>
            <a:r>
              <a:rPr lang="en-US" b="1" dirty="0" smtClean="0">
                <a:solidFill>
                  <a:srgbClr val="C00000"/>
                </a:solidFill>
              </a:rPr>
              <a:t>  </a:t>
            </a:r>
            <a:r>
              <a:rPr lang="en-US" b="1" dirty="0" smtClean="0">
                <a:solidFill>
                  <a:srgbClr val="C00000"/>
                </a:solidFill>
                <a:sym typeface="Wingdings" pitchFamily="2" charset="2"/>
              </a:rPr>
              <a:t>  2NH</a:t>
            </a:r>
            <a:r>
              <a:rPr lang="en-US" b="1" baseline="-25000" dirty="0" smtClean="0">
                <a:solidFill>
                  <a:srgbClr val="C00000"/>
                </a:solidFill>
                <a:sym typeface="Wingdings" pitchFamily="2" charset="2"/>
              </a:rPr>
              <a:t>3</a:t>
            </a:r>
          </a:p>
          <a:p>
            <a:pPr algn="ctr">
              <a:buNone/>
            </a:pPr>
            <a:endParaRPr lang="en-US" b="1" baseline="-25000" dirty="0" smtClean="0">
              <a:solidFill>
                <a:srgbClr val="C00000"/>
              </a:solidFill>
              <a:sym typeface="Wingdings" pitchFamily="2" charset="2"/>
            </a:endParaRPr>
          </a:p>
          <a:p>
            <a:pPr>
              <a:buNone/>
            </a:pPr>
            <a:r>
              <a:rPr lang="en-US" dirty="0" smtClean="0">
                <a:sym typeface="Wingdings" pitchFamily="2" charset="2"/>
              </a:rPr>
              <a:t>The expression for the reaction quotient would be:</a:t>
            </a:r>
          </a:p>
          <a:p>
            <a:endParaRPr lang="en-US" dirty="0"/>
          </a:p>
        </p:txBody>
      </p:sp>
      <p:pic>
        <p:nvPicPr>
          <p:cNvPr id="4" name="Picture 3" descr="ch 13 notes pg 2.JPG"/>
          <p:cNvPicPr>
            <a:picLocks noChangeAspect="1"/>
          </p:cNvPicPr>
          <p:nvPr/>
        </p:nvPicPr>
        <p:blipFill>
          <a:blip r:embed="rId2"/>
          <a:srcRect l="42827" t="68199" r="41393" b="25555"/>
          <a:stretch>
            <a:fillRect/>
          </a:stretch>
        </p:blipFill>
        <p:spPr>
          <a:xfrm>
            <a:off x="2209800" y="3886200"/>
            <a:ext cx="4419600" cy="22582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13.5 Applications of the Equilibrium Constant</a:t>
            </a:r>
            <a:endParaRPr lang="en-US" dirty="0"/>
          </a:p>
        </p:txBody>
      </p:sp>
      <p:sp>
        <p:nvSpPr>
          <p:cNvPr id="3" name="Content Placeholder 2"/>
          <p:cNvSpPr>
            <a:spLocks noGrp="1"/>
          </p:cNvSpPr>
          <p:nvPr>
            <p:ph idx="1"/>
          </p:nvPr>
        </p:nvSpPr>
        <p:spPr>
          <a:xfrm>
            <a:off x="0" y="1524000"/>
            <a:ext cx="9144000" cy="5333999"/>
          </a:xfrm>
        </p:spPr>
        <p:txBody>
          <a:bodyPr>
            <a:normAutofit lnSpcReduction="10000"/>
          </a:bodyPr>
          <a:lstStyle/>
          <a:p>
            <a:r>
              <a:rPr lang="en-US" dirty="0" smtClean="0"/>
              <a:t>From this equation, three conditions may occur:</a:t>
            </a:r>
          </a:p>
          <a:p>
            <a:pPr marL="971550" lvl="1" indent="-514350">
              <a:buFont typeface="+mj-lt"/>
              <a:buAutoNum type="arabicPeriod"/>
            </a:pPr>
            <a:r>
              <a:rPr lang="en-US" b="1" dirty="0" smtClean="0">
                <a:solidFill>
                  <a:srgbClr val="C00000"/>
                </a:solidFill>
              </a:rPr>
              <a:t>Q is equal to K.  </a:t>
            </a:r>
          </a:p>
          <a:p>
            <a:pPr lvl="2"/>
            <a:r>
              <a:rPr lang="en-US" dirty="0" smtClean="0"/>
              <a:t>The system is at equilibrium; no shift will occur</a:t>
            </a:r>
          </a:p>
          <a:p>
            <a:pPr marL="971550" lvl="1" indent="-514350">
              <a:buFont typeface="+mj-lt"/>
              <a:buAutoNum type="arabicPeriod"/>
            </a:pPr>
            <a:r>
              <a:rPr lang="en-US" b="1" dirty="0" smtClean="0">
                <a:solidFill>
                  <a:srgbClr val="C00000"/>
                </a:solidFill>
              </a:rPr>
              <a:t>Q is greater than K.  </a:t>
            </a:r>
          </a:p>
          <a:p>
            <a:pPr lvl="2"/>
            <a:r>
              <a:rPr lang="en-US" dirty="0" smtClean="0"/>
              <a:t>In this case the ratio of initial concentrations of products to initial concentration of reactants is too large. The system shifts to the left, consuming products and forming reactants until equilibrium is reached.</a:t>
            </a:r>
          </a:p>
          <a:p>
            <a:pPr marL="971550" lvl="1" indent="-514350">
              <a:buFont typeface="+mj-lt"/>
              <a:buAutoNum type="arabicPeriod"/>
            </a:pPr>
            <a:r>
              <a:rPr lang="en-US" b="1" dirty="0" smtClean="0">
                <a:solidFill>
                  <a:srgbClr val="C00000"/>
                </a:solidFill>
              </a:rPr>
              <a:t>Q is less than K.</a:t>
            </a:r>
          </a:p>
          <a:p>
            <a:pPr marL="1236726" lvl="2" indent="-514350"/>
            <a:r>
              <a:rPr lang="en-US" dirty="0" smtClean="0"/>
              <a:t>In this case, the ratio of initial concentrations of products to initial concentration of reactants is too small.  The system shifts to the right, consuming reactants and forming products until equilibrium is reached.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13.6 Solving Equilibrium Problems</a:t>
            </a:r>
            <a:endParaRPr lang="en-US" dirty="0"/>
          </a:p>
        </p:txBody>
      </p:sp>
      <p:sp>
        <p:nvSpPr>
          <p:cNvPr id="3" name="Content Placeholder 2"/>
          <p:cNvSpPr>
            <a:spLocks noGrp="1"/>
          </p:cNvSpPr>
          <p:nvPr>
            <p:ph idx="1"/>
          </p:nvPr>
        </p:nvSpPr>
        <p:spPr>
          <a:xfrm>
            <a:off x="152400" y="1524000"/>
            <a:ext cx="8991600" cy="5333999"/>
          </a:xfrm>
        </p:spPr>
        <p:txBody>
          <a:bodyPr>
            <a:normAutofit fontScale="92500" lnSpcReduction="20000"/>
          </a:bodyPr>
          <a:lstStyle/>
          <a:p>
            <a:pPr marL="633222" indent="-514350">
              <a:buFont typeface="+mj-lt"/>
              <a:buAutoNum type="arabicPeriod"/>
            </a:pPr>
            <a:r>
              <a:rPr lang="en-US" dirty="0" smtClean="0"/>
              <a:t>Write the balanced equation for the reaction</a:t>
            </a:r>
          </a:p>
          <a:p>
            <a:pPr marL="633222" indent="-514350">
              <a:buFont typeface="+mj-lt"/>
              <a:buAutoNum type="arabicPeriod"/>
            </a:pPr>
            <a:r>
              <a:rPr lang="en-US" dirty="0" smtClean="0"/>
              <a:t>Write the equilibrium expression using the law of mass action</a:t>
            </a:r>
          </a:p>
          <a:p>
            <a:pPr marL="633222" indent="-514350">
              <a:buFont typeface="+mj-lt"/>
              <a:buAutoNum type="arabicPeriod"/>
            </a:pPr>
            <a:r>
              <a:rPr lang="en-US" dirty="0" smtClean="0"/>
              <a:t>List the initial concentrations</a:t>
            </a:r>
          </a:p>
          <a:p>
            <a:pPr marL="633222" indent="-514350">
              <a:buFont typeface="+mj-lt"/>
              <a:buAutoNum type="arabicPeriod"/>
            </a:pPr>
            <a:r>
              <a:rPr lang="en-US" dirty="0" smtClean="0"/>
              <a:t>Calculate Q and determine the direction of the shift to achieve equilibrium</a:t>
            </a:r>
          </a:p>
          <a:p>
            <a:pPr marL="633222" indent="-514350">
              <a:buFont typeface="+mj-lt"/>
              <a:buAutoNum type="arabicPeriod"/>
            </a:pPr>
            <a:r>
              <a:rPr lang="en-US" dirty="0" smtClean="0"/>
              <a:t>Define the change needed to reach equilibrium and define the equilibrium concentration s by applying the change to the initial concentrations. </a:t>
            </a:r>
            <a:r>
              <a:rPr lang="en-US" b="1" dirty="0" smtClean="0">
                <a:solidFill>
                  <a:srgbClr val="C00000"/>
                </a:solidFill>
              </a:rPr>
              <a:t>(ICE table)</a:t>
            </a:r>
          </a:p>
          <a:p>
            <a:pPr marL="633222" indent="-514350">
              <a:buFont typeface="+mj-lt"/>
              <a:buAutoNum type="arabicPeriod"/>
            </a:pPr>
            <a:r>
              <a:rPr lang="en-US" dirty="0" smtClean="0"/>
              <a:t>Substitute the equilibrium concentrations into the equilibrium expression and solve for the unknown.</a:t>
            </a:r>
          </a:p>
          <a:p>
            <a:pPr marL="633222" indent="-514350">
              <a:buFont typeface="+mj-lt"/>
              <a:buAutoNum type="arabicPeriod"/>
            </a:pPr>
            <a:r>
              <a:rPr lang="en-US" dirty="0" smtClean="0"/>
              <a:t>Check your calculated equilibrium concentrations by making sure they give the correct value of 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SAMPLE PROBLEM</a:t>
            </a:r>
            <a:endParaRPr lang="en-US" dirty="0"/>
          </a:p>
        </p:txBody>
      </p:sp>
      <p:sp>
        <p:nvSpPr>
          <p:cNvPr id="5" name="Content Placeholder 4"/>
          <p:cNvSpPr>
            <a:spLocks noGrp="1"/>
          </p:cNvSpPr>
          <p:nvPr>
            <p:ph idx="1"/>
          </p:nvPr>
        </p:nvSpPr>
        <p:spPr/>
        <p:txBody>
          <a:bodyPr/>
          <a:lstStyle/>
          <a:p>
            <a:r>
              <a:rPr lang="en-US" dirty="0" smtClean="0"/>
              <a:t>3 mol of hydrogen  and 6 mol of fluorine are mixed in a 3 L flask  to produce hydrogen fluoride.  The equilibrium constant for the synthesis reaction at 25 </a:t>
            </a:r>
            <a:r>
              <a:rPr lang="en-US" baseline="30000" dirty="0" err="1" smtClean="0"/>
              <a:t>o</a:t>
            </a:r>
            <a:r>
              <a:rPr lang="en-US" dirty="0" err="1" smtClean="0"/>
              <a:t>C</a:t>
            </a:r>
            <a:r>
              <a:rPr lang="en-US" dirty="0" smtClean="0"/>
              <a:t> is 1.15 x 10</a:t>
            </a:r>
            <a:r>
              <a:rPr lang="en-US" baseline="30000" dirty="0" smtClean="0"/>
              <a:t>2</a:t>
            </a:r>
            <a:r>
              <a:rPr lang="en-US" dirty="0" smtClean="0"/>
              <a:t>.  Calculate the equilibrium concentration of each component.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 Le </a:t>
            </a:r>
            <a:r>
              <a:rPr lang="en-US" dirty="0" err="1" smtClean="0"/>
              <a:t>Chatelier’s</a:t>
            </a:r>
            <a:r>
              <a:rPr lang="en-US" dirty="0" smtClean="0"/>
              <a:t> Principle</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If a change is imposed on a system at equilibrium, the position of the equilibrium will shift in a direction that tends to reduce that change</a:t>
            </a:r>
          </a:p>
          <a:p>
            <a:pPr>
              <a:buNone/>
            </a:pPr>
            <a:endParaRPr lang="en-US" dirty="0" smtClean="0"/>
          </a:p>
          <a:p>
            <a:pPr>
              <a:buNone/>
            </a:pPr>
            <a:r>
              <a:rPr lang="en-US" dirty="0" smtClean="0"/>
              <a:t>     </a:t>
            </a:r>
            <a:r>
              <a:rPr lang="en-US" b="1" i="1" dirty="0" smtClean="0">
                <a:solidFill>
                  <a:srgbClr val="C00000"/>
                </a:solidFill>
              </a:rPr>
              <a:t>It will shift in the direction to alleviate the stress that was applied to the system</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 Le </a:t>
            </a:r>
            <a:r>
              <a:rPr lang="en-US" dirty="0" err="1" smtClean="0"/>
              <a:t>Chatelier’s</a:t>
            </a:r>
            <a:r>
              <a:rPr lang="en-US" dirty="0" smtClean="0"/>
              <a:t> Principle</a:t>
            </a:r>
            <a:endParaRPr lang="en-US" dirty="0"/>
          </a:p>
        </p:txBody>
      </p:sp>
      <p:sp>
        <p:nvSpPr>
          <p:cNvPr id="3" name="Content Placeholder 2"/>
          <p:cNvSpPr>
            <a:spLocks noGrp="1"/>
          </p:cNvSpPr>
          <p:nvPr>
            <p:ph idx="1"/>
          </p:nvPr>
        </p:nvSpPr>
        <p:spPr/>
        <p:txBody>
          <a:bodyPr/>
          <a:lstStyle/>
          <a:p>
            <a:pPr>
              <a:buNone/>
            </a:pPr>
            <a:r>
              <a:rPr lang="en-US" b="1" u="sng" dirty="0" smtClean="0">
                <a:solidFill>
                  <a:srgbClr val="C00000"/>
                </a:solidFill>
              </a:rPr>
              <a:t>Effect of Change in Concentration</a:t>
            </a:r>
          </a:p>
          <a:p>
            <a:r>
              <a:rPr lang="en-US" dirty="0" smtClean="0"/>
              <a:t>If a product or reactant is </a:t>
            </a:r>
            <a:r>
              <a:rPr lang="en-US" b="1" dirty="0" smtClean="0">
                <a:solidFill>
                  <a:srgbClr val="C00000"/>
                </a:solidFill>
              </a:rPr>
              <a:t>added </a:t>
            </a:r>
            <a:r>
              <a:rPr lang="en-US" dirty="0" smtClean="0"/>
              <a:t>to a system at equilibrium, the system will shift </a:t>
            </a:r>
            <a:r>
              <a:rPr lang="en-US" b="1" dirty="0" smtClean="0">
                <a:solidFill>
                  <a:srgbClr val="C00000"/>
                </a:solidFill>
              </a:rPr>
              <a:t>AWAY</a:t>
            </a:r>
            <a:r>
              <a:rPr lang="en-US" dirty="0" smtClean="0"/>
              <a:t> from the added component to decrease the amount of the added component.</a:t>
            </a:r>
          </a:p>
          <a:p>
            <a:r>
              <a:rPr lang="en-US" dirty="0" smtClean="0"/>
              <a:t>If a product or reactant is </a:t>
            </a:r>
            <a:r>
              <a:rPr lang="en-US" b="1" dirty="0" smtClean="0">
                <a:solidFill>
                  <a:srgbClr val="C00000"/>
                </a:solidFill>
              </a:rPr>
              <a:t>removed</a:t>
            </a:r>
            <a:r>
              <a:rPr lang="en-US" dirty="0" smtClean="0"/>
              <a:t>, the system will shift </a:t>
            </a:r>
            <a:r>
              <a:rPr lang="en-US" b="1" dirty="0" smtClean="0">
                <a:solidFill>
                  <a:srgbClr val="C00000"/>
                </a:solidFill>
              </a:rPr>
              <a:t>TOWARD</a:t>
            </a:r>
            <a:r>
              <a:rPr lang="en-US" dirty="0" smtClean="0"/>
              <a:t> the removed component to make more of the removed component.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 Le </a:t>
            </a:r>
            <a:r>
              <a:rPr lang="en-US" dirty="0" err="1" smtClean="0"/>
              <a:t>Chatelier’s</a:t>
            </a:r>
            <a:r>
              <a:rPr lang="en-US" dirty="0" smtClean="0"/>
              <a:t> Principle</a:t>
            </a:r>
            <a:endParaRPr lang="en-US" dirty="0"/>
          </a:p>
        </p:txBody>
      </p:sp>
      <p:sp>
        <p:nvSpPr>
          <p:cNvPr id="3" name="Content Placeholder 2"/>
          <p:cNvSpPr>
            <a:spLocks noGrp="1"/>
          </p:cNvSpPr>
          <p:nvPr>
            <p:ph idx="1"/>
          </p:nvPr>
        </p:nvSpPr>
        <p:spPr>
          <a:xfrm>
            <a:off x="228600" y="1524000"/>
            <a:ext cx="8915400" cy="5105399"/>
          </a:xfrm>
        </p:spPr>
        <p:txBody>
          <a:bodyPr>
            <a:normAutofit fontScale="92500" lnSpcReduction="10000"/>
          </a:bodyPr>
          <a:lstStyle/>
          <a:p>
            <a:pPr>
              <a:buNone/>
            </a:pPr>
            <a:r>
              <a:rPr lang="en-US" b="1" u="sng" dirty="0" smtClean="0">
                <a:solidFill>
                  <a:srgbClr val="C00000"/>
                </a:solidFill>
              </a:rPr>
              <a:t>Effect of a Change in Pressure</a:t>
            </a:r>
          </a:p>
          <a:p>
            <a:pPr marL="633222" indent="-514350">
              <a:buFont typeface="+mj-lt"/>
              <a:buAutoNum type="arabicPeriod"/>
            </a:pPr>
            <a:r>
              <a:rPr lang="en-US" dirty="0" smtClean="0"/>
              <a:t>The addition of an inert gas increases the total pressure but has no effect on the partial pressures or concentrations of the reactants or products</a:t>
            </a:r>
          </a:p>
          <a:p>
            <a:pPr marL="633222" indent="-514350">
              <a:buFont typeface="+mj-lt"/>
              <a:buAutoNum type="arabicPeriod"/>
            </a:pPr>
            <a:r>
              <a:rPr lang="en-US" dirty="0" smtClean="0"/>
              <a:t>When the volume of the container holding a gaseous system is reduced, the system responds by reducing its own volume.  This is done by decreasing the total number of gaseous molecules in the system, so the reaction will shift in the direction which has the least number of molecules.</a:t>
            </a:r>
          </a:p>
          <a:p>
            <a:pPr marL="633222" indent="-514350">
              <a:buFont typeface="+mj-lt"/>
              <a:buAutoNum type="arabicPeriod"/>
            </a:pPr>
            <a:r>
              <a:rPr lang="en-US" dirty="0" smtClean="0"/>
              <a:t>Add or remove  a gas product or reactant refer to concentration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 Le </a:t>
            </a:r>
            <a:r>
              <a:rPr lang="en-US" dirty="0" err="1" smtClean="0"/>
              <a:t>Chatelier’s</a:t>
            </a:r>
            <a:r>
              <a:rPr lang="en-US" dirty="0" smtClean="0"/>
              <a:t> Principle</a:t>
            </a:r>
            <a:endParaRPr lang="en-US" dirty="0"/>
          </a:p>
        </p:txBody>
      </p:sp>
      <p:sp>
        <p:nvSpPr>
          <p:cNvPr id="3" name="Content Placeholder 2"/>
          <p:cNvSpPr>
            <a:spLocks noGrp="1"/>
          </p:cNvSpPr>
          <p:nvPr>
            <p:ph idx="1"/>
          </p:nvPr>
        </p:nvSpPr>
        <p:spPr/>
        <p:txBody>
          <a:bodyPr/>
          <a:lstStyle/>
          <a:p>
            <a:r>
              <a:rPr lang="en-US" dirty="0" smtClean="0"/>
              <a:t>It is important to realize that the changes discussed so far alter the equilibrium position, they do not alter the equilibrium constant (K). </a:t>
            </a:r>
          </a:p>
          <a:p>
            <a:r>
              <a:rPr lang="en-US" dirty="0" smtClean="0"/>
              <a:t>The value of K can be altered by a change in Temperature.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13.1 The Equilibrium Condition</a:t>
            </a:r>
            <a:endParaRPr lang="en-US" b="1" dirty="0"/>
          </a:p>
        </p:txBody>
      </p:sp>
      <p:sp>
        <p:nvSpPr>
          <p:cNvPr id="3" name="Content Placeholder 2"/>
          <p:cNvSpPr>
            <a:spLocks noGrp="1"/>
          </p:cNvSpPr>
          <p:nvPr>
            <p:ph idx="1"/>
          </p:nvPr>
        </p:nvSpPr>
        <p:spPr>
          <a:xfrm>
            <a:off x="457200" y="1524000"/>
            <a:ext cx="8229600" cy="5105400"/>
          </a:xfrm>
        </p:spPr>
        <p:txBody>
          <a:bodyPr/>
          <a:lstStyle/>
          <a:p>
            <a:r>
              <a:rPr lang="en-US" b="1" dirty="0" smtClean="0">
                <a:solidFill>
                  <a:srgbClr val="FF0000"/>
                </a:solidFill>
              </a:rPr>
              <a:t>Equilibrium is not static.  </a:t>
            </a:r>
            <a:r>
              <a:rPr lang="en-US" dirty="0" smtClean="0"/>
              <a:t>It is a highly dynamic state.</a:t>
            </a:r>
          </a:p>
          <a:p>
            <a:pPr lvl="1"/>
            <a:r>
              <a:rPr lang="en-US" dirty="0" smtClean="0"/>
              <a:t>Macro level reaction appears to have stopped</a:t>
            </a:r>
          </a:p>
          <a:p>
            <a:pPr lvl="1"/>
            <a:r>
              <a:rPr lang="en-US" dirty="0" smtClean="0"/>
              <a:t>Molecular level frantic activity is occurring</a:t>
            </a:r>
          </a:p>
          <a:p>
            <a:r>
              <a:rPr lang="en-US" dirty="0" smtClean="0"/>
              <a:t>When both the forward and reverse reaction occur at the same rate there is no change in concentration of the reactants or products and the reaction is said to be at equilibrium.</a:t>
            </a:r>
          </a:p>
          <a:p>
            <a:r>
              <a:rPr lang="en-US" dirty="0" smtClean="0"/>
              <a:t>A </a:t>
            </a:r>
            <a:r>
              <a:rPr lang="en-US" b="1" u="sng" dirty="0" smtClean="0"/>
              <a:t>double arrow </a:t>
            </a:r>
            <a:r>
              <a:rPr lang="en-US" b="1" dirty="0" smtClean="0">
                <a:solidFill>
                  <a:srgbClr val="C00000"/>
                </a:solidFill>
                <a:latin typeface="Times New Roman"/>
                <a:cs typeface="Times New Roman"/>
              </a:rPr>
              <a:t>↔ </a:t>
            </a:r>
            <a:r>
              <a:rPr lang="en-US" dirty="0" smtClean="0">
                <a:cs typeface="Times New Roman"/>
              </a:rPr>
              <a:t>is  used to show that a reaction can occur in either direction.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 Le </a:t>
            </a:r>
            <a:r>
              <a:rPr lang="en-US" dirty="0" err="1" smtClean="0"/>
              <a:t>Chatelier’s</a:t>
            </a:r>
            <a:r>
              <a:rPr lang="en-US" dirty="0" smtClean="0"/>
              <a:t> Principle</a:t>
            </a:r>
            <a:endParaRPr lang="en-US" dirty="0"/>
          </a:p>
        </p:txBody>
      </p:sp>
      <p:sp>
        <p:nvSpPr>
          <p:cNvPr id="3" name="Content Placeholder 2"/>
          <p:cNvSpPr>
            <a:spLocks noGrp="1"/>
          </p:cNvSpPr>
          <p:nvPr>
            <p:ph idx="1"/>
          </p:nvPr>
        </p:nvSpPr>
        <p:spPr>
          <a:xfrm>
            <a:off x="152400" y="1524000"/>
            <a:ext cx="8763000" cy="5029199"/>
          </a:xfrm>
        </p:spPr>
        <p:txBody>
          <a:bodyPr>
            <a:normAutofit/>
          </a:bodyPr>
          <a:lstStyle/>
          <a:p>
            <a:pPr>
              <a:buNone/>
            </a:pPr>
            <a:r>
              <a:rPr lang="en-US" b="1" u="sng" dirty="0" smtClean="0">
                <a:solidFill>
                  <a:srgbClr val="C00000"/>
                </a:solidFill>
              </a:rPr>
              <a:t>Effect of a Change in Temperature</a:t>
            </a:r>
          </a:p>
          <a:p>
            <a:r>
              <a:rPr lang="en-US" dirty="0" smtClean="0"/>
              <a:t>If energy is added to an exothermic system at equilibrium by heating it, the shift will occur in the direction which will consume energy, to the left (think of energy as a product)</a:t>
            </a:r>
          </a:p>
          <a:p>
            <a:r>
              <a:rPr lang="en-US" dirty="0" smtClean="0"/>
              <a:t>Opposite would be true for an endothermic reaction</a:t>
            </a:r>
          </a:p>
          <a:p>
            <a:pPr>
              <a:buNone/>
            </a:pPr>
            <a:r>
              <a:rPr lang="en-US" dirty="0" smtClean="0"/>
              <a:t>    </a:t>
            </a:r>
            <a:r>
              <a:rPr lang="en-US" b="1" i="1" dirty="0" smtClean="0">
                <a:solidFill>
                  <a:srgbClr val="C00000"/>
                </a:solidFill>
              </a:rPr>
              <a:t>The energy acts like concentration….as a reactant or product….it shifts away from added energy.</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PROBLEM</a:t>
            </a:r>
            <a:endParaRPr lang="en-US" dirty="0"/>
          </a:p>
        </p:txBody>
      </p:sp>
      <p:sp>
        <p:nvSpPr>
          <p:cNvPr id="3" name="Content Placeholder 2"/>
          <p:cNvSpPr>
            <a:spLocks noGrp="1"/>
          </p:cNvSpPr>
          <p:nvPr>
            <p:ph idx="1"/>
          </p:nvPr>
        </p:nvSpPr>
        <p:spPr>
          <a:xfrm>
            <a:off x="152400" y="1371600"/>
            <a:ext cx="8839200" cy="5257799"/>
          </a:xfrm>
        </p:spPr>
        <p:txBody>
          <a:bodyPr>
            <a:normAutofit fontScale="92500"/>
          </a:bodyPr>
          <a:lstStyle/>
          <a:p>
            <a:r>
              <a:rPr lang="en-US" dirty="0" smtClean="0"/>
              <a:t>Describe the changes that occur after each stress is applied to the following reaction at equilibrium:</a:t>
            </a:r>
          </a:p>
          <a:p>
            <a:pPr algn="ctr">
              <a:buNone/>
            </a:pPr>
            <a:r>
              <a:rPr lang="en-US" dirty="0" smtClean="0"/>
              <a:t>N</a:t>
            </a:r>
            <a:r>
              <a:rPr lang="en-US" baseline="-25000" dirty="0" smtClean="0"/>
              <a:t>2</a:t>
            </a:r>
            <a:r>
              <a:rPr lang="en-US" dirty="0" smtClean="0"/>
              <a:t> </a:t>
            </a:r>
            <a:r>
              <a:rPr lang="en-US" baseline="-25000" dirty="0" smtClean="0"/>
              <a:t>(g)  </a:t>
            </a:r>
            <a:r>
              <a:rPr lang="en-US" dirty="0" smtClean="0"/>
              <a:t>  +     3H</a:t>
            </a:r>
            <a:r>
              <a:rPr lang="en-US" baseline="-25000" dirty="0" smtClean="0"/>
              <a:t>2 (g)</a:t>
            </a:r>
            <a:r>
              <a:rPr lang="en-US" dirty="0" smtClean="0"/>
              <a:t>     ⇋    2NH</a:t>
            </a:r>
            <a:r>
              <a:rPr lang="en-US" baseline="-25000" dirty="0" smtClean="0"/>
              <a:t>3(g)</a:t>
            </a:r>
            <a:r>
              <a:rPr lang="en-US" dirty="0" smtClean="0"/>
              <a:t>   </a:t>
            </a:r>
            <a:r>
              <a:rPr lang="en-US" smtClean="0"/>
              <a:t>     </a:t>
            </a:r>
            <a:r>
              <a:rPr lang="el-GR" smtClean="0"/>
              <a:t>Δ</a:t>
            </a:r>
            <a:r>
              <a:rPr lang="en-US" dirty="0" smtClean="0"/>
              <a:t>H = - 92 KJ</a:t>
            </a:r>
          </a:p>
          <a:p>
            <a:pPr algn="ctr">
              <a:buNone/>
            </a:pPr>
            <a:endParaRPr lang="en-US" dirty="0" smtClean="0"/>
          </a:p>
          <a:p>
            <a:pPr marL="633222" indent="-514350">
              <a:buFont typeface="+mj-lt"/>
              <a:buAutoNum type="arabicPeriod"/>
            </a:pPr>
            <a:r>
              <a:rPr lang="en-US" dirty="0" smtClean="0"/>
              <a:t>Add N2(g)</a:t>
            </a:r>
          </a:p>
          <a:p>
            <a:pPr marL="633222" indent="-514350">
              <a:buFont typeface="+mj-lt"/>
              <a:buAutoNum type="arabicPeriod"/>
            </a:pPr>
            <a:r>
              <a:rPr lang="en-US" dirty="0" smtClean="0"/>
              <a:t>Remove NH3(g)</a:t>
            </a:r>
          </a:p>
          <a:p>
            <a:pPr marL="633222" indent="-514350">
              <a:buFont typeface="+mj-lt"/>
              <a:buAutoNum type="arabicPeriod"/>
            </a:pPr>
            <a:r>
              <a:rPr lang="en-US" dirty="0" smtClean="0"/>
              <a:t>Increase temperature</a:t>
            </a:r>
          </a:p>
          <a:p>
            <a:pPr marL="633222" indent="-514350">
              <a:buFont typeface="+mj-lt"/>
              <a:buAutoNum type="arabicPeriod"/>
            </a:pPr>
            <a:r>
              <a:rPr lang="en-US" dirty="0" smtClean="0"/>
              <a:t>Decrease H2(g)</a:t>
            </a:r>
          </a:p>
          <a:p>
            <a:pPr marL="633222" indent="-514350">
              <a:buFont typeface="+mj-lt"/>
              <a:buAutoNum type="arabicPeriod"/>
            </a:pPr>
            <a:r>
              <a:rPr lang="en-US" dirty="0" smtClean="0"/>
              <a:t>Add NH3(g)</a:t>
            </a:r>
          </a:p>
          <a:p>
            <a:pPr marL="633222" indent="-514350">
              <a:buFont typeface="+mj-lt"/>
              <a:buAutoNum type="arabicPeriod"/>
            </a:pPr>
            <a:r>
              <a:rPr lang="en-US" dirty="0" smtClean="0"/>
              <a:t>Decrease temperature</a:t>
            </a:r>
          </a:p>
          <a:p>
            <a:pPr marL="633222" indent="-514350">
              <a:buFont typeface="+mj-lt"/>
              <a:buAutoNum type="arabicPeriod"/>
            </a:pPr>
            <a:r>
              <a:rPr lang="en-US" dirty="0" smtClean="0"/>
              <a:t>Add an inert gas or catalyst</a:t>
            </a:r>
          </a:p>
          <a:p>
            <a:pPr marL="633222" indent="-514350">
              <a:buFont typeface="+mj-lt"/>
              <a:buAutoNum type="arabicPeriod"/>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 The Equilibrium Constant</a:t>
            </a:r>
            <a:endParaRPr lang="en-US" dirty="0"/>
          </a:p>
        </p:txBody>
      </p:sp>
      <p:sp>
        <p:nvSpPr>
          <p:cNvPr id="3" name="Content Placeholder 2"/>
          <p:cNvSpPr>
            <a:spLocks noGrp="1"/>
          </p:cNvSpPr>
          <p:nvPr>
            <p:ph idx="1"/>
          </p:nvPr>
        </p:nvSpPr>
        <p:spPr>
          <a:xfrm>
            <a:off x="457200" y="1447800"/>
            <a:ext cx="8229600" cy="5410199"/>
          </a:xfrm>
        </p:spPr>
        <p:txBody>
          <a:bodyPr/>
          <a:lstStyle/>
          <a:p>
            <a:pPr>
              <a:buNone/>
            </a:pPr>
            <a:r>
              <a:rPr lang="en-US" dirty="0" smtClean="0"/>
              <a:t>Let’s use the following equation:</a:t>
            </a:r>
          </a:p>
          <a:p>
            <a:pPr>
              <a:buNone/>
            </a:pPr>
            <a:endParaRPr lang="en-US" dirty="0" smtClean="0"/>
          </a:p>
          <a:p>
            <a:pPr algn="ctr">
              <a:buNone/>
            </a:pPr>
            <a:r>
              <a:rPr lang="en-US" sz="4400" i="1" dirty="0" err="1" smtClean="0"/>
              <a:t>j</a:t>
            </a:r>
            <a:r>
              <a:rPr lang="en-US" sz="4400" dirty="0" err="1" smtClean="0"/>
              <a:t>A</a:t>
            </a:r>
            <a:r>
              <a:rPr lang="en-US" sz="4400" dirty="0" smtClean="0"/>
              <a:t>  +  </a:t>
            </a:r>
            <a:r>
              <a:rPr lang="en-US" sz="4400" i="1" dirty="0" err="1" smtClean="0"/>
              <a:t>k</a:t>
            </a:r>
            <a:r>
              <a:rPr lang="en-US" sz="4400" dirty="0" err="1" smtClean="0"/>
              <a:t>B</a:t>
            </a:r>
            <a:r>
              <a:rPr lang="en-US" sz="4400" dirty="0" smtClean="0"/>
              <a:t>  </a:t>
            </a:r>
            <a:r>
              <a:rPr lang="en-US" sz="4400" dirty="0" smtClean="0">
                <a:latin typeface="Times New Roman"/>
                <a:cs typeface="Times New Roman"/>
              </a:rPr>
              <a:t>↔  </a:t>
            </a:r>
            <a:r>
              <a:rPr lang="en-US" sz="4400" i="1" dirty="0" err="1" smtClean="0">
                <a:cs typeface="Times New Roman"/>
              </a:rPr>
              <a:t>m</a:t>
            </a:r>
            <a:r>
              <a:rPr lang="en-US" sz="4400" dirty="0" err="1" smtClean="0">
                <a:cs typeface="Times New Roman"/>
              </a:rPr>
              <a:t>C</a:t>
            </a:r>
            <a:r>
              <a:rPr lang="en-US" sz="4400" dirty="0" smtClean="0">
                <a:cs typeface="Times New Roman"/>
              </a:rPr>
              <a:t>  +  </a:t>
            </a:r>
            <a:r>
              <a:rPr lang="en-US" sz="4400" i="1" dirty="0" err="1" smtClean="0">
                <a:cs typeface="Times New Roman"/>
              </a:rPr>
              <a:t>n</a:t>
            </a:r>
            <a:r>
              <a:rPr lang="en-US" sz="4400" dirty="0" err="1" smtClean="0">
                <a:cs typeface="Times New Roman"/>
              </a:rPr>
              <a:t>D</a:t>
            </a:r>
            <a:endParaRPr lang="en-US" sz="4400" dirty="0" smtClean="0">
              <a:cs typeface="Times New Roman"/>
            </a:endParaRPr>
          </a:p>
          <a:p>
            <a:pPr>
              <a:buNone/>
            </a:pPr>
            <a:endParaRPr lang="en-US" dirty="0" smtClean="0">
              <a:cs typeface="Times New Roman"/>
            </a:endParaRPr>
          </a:p>
          <a:p>
            <a:pPr>
              <a:buNone/>
            </a:pPr>
            <a:r>
              <a:rPr lang="en-US" dirty="0" smtClean="0">
                <a:cs typeface="Times New Roman"/>
              </a:rPr>
              <a:t>    Where </a:t>
            </a:r>
            <a:r>
              <a:rPr lang="en-US" dirty="0" smtClean="0">
                <a:solidFill>
                  <a:srgbClr val="C00000"/>
                </a:solidFill>
                <a:cs typeface="Times New Roman"/>
              </a:rPr>
              <a:t>A</a:t>
            </a:r>
            <a:r>
              <a:rPr lang="en-US" dirty="0" smtClean="0">
                <a:cs typeface="Times New Roman"/>
              </a:rPr>
              <a:t>, </a:t>
            </a:r>
            <a:r>
              <a:rPr lang="en-US" dirty="0" smtClean="0">
                <a:solidFill>
                  <a:srgbClr val="C00000"/>
                </a:solidFill>
                <a:cs typeface="Times New Roman"/>
              </a:rPr>
              <a:t>B</a:t>
            </a:r>
            <a:r>
              <a:rPr lang="en-US" dirty="0" smtClean="0">
                <a:cs typeface="Times New Roman"/>
              </a:rPr>
              <a:t>, </a:t>
            </a:r>
            <a:r>
              <a:rPr lang="en-US" dirty="0" smtClean="0">
                <a:solidFill>
                  <a:srgbClr val="C00000"/>
                </a:solidFill>
                <a:cs typeface="Times New Roman"/>
              </a:rPr>
              <a:t>C</a:t>
            </a:r>
            <a:r>
              <a:rPr lang="en-US" dirty="0" smtClean="0">
                <a:cs typeface="Times New Roman"/>
              </a:rPr>
              <a:t> and </a:t>
            </a:r>
            <a:r>
              <a:rPr lang="en-US" dirty="0" smtClean="0">
                <a:solidFill>
                  <a:srgbClr val="C00000"/>
                </a:solidFill>
                <a:cs typeface="Times New Roman"/>
              </a:rPr>
              <a:t>D</a:t>
            </a:r>
            <a:r>
              <a:rPr lang="en-US" dirty="0" smtClean="0">
                <a:cs typeface="Times New Roman"/>
              </a:rPr>
              <a:t> represent chemical species and </a:t>
            </a:r>
            <a:r>
              <a:rPr lang="en-US" i="1" dirty="0" smtClean="0">
                <a:solidFill>
                  <a:srgbClr val="0070C0"/>
                </a:solidFill>
                <a:cs typeface="Times New Roman"/>
              </a:rPr>
              <a:t>j</a:t>
            </a:r>
            <a:r>
              <a:rPr lang="en-US" i="1" dirty="0" smtClean="0">
                <a:cs typeface="Times New Roman"/>
              </a:rPr>
              <a:t>, </a:t>
            </a:r>
            <a:r>
              <a:rPr lang="en-US" i="1" dirty="0" smtClean="0">
                <a:solidFill>
                  <a:srgbClr val="0070C0"/>
                </a:solidFill>
                <a:cs typeface="Times New Roman"/>
              </a:rPr>
              <a:t>k</a:t>
            </a:r>
            <a:r>
              <a:rPr lang="en-US" i="1" dirty="0" smtClean="0">
                <a:cs typeface="Times New Roman"/>
              </a:rPr>
              <a:t>, </a:t>
            </a:r>
            <a:r>
              <a:rPr lang="en-US" i="1" dirty="0" smtClean="0">
                <a:solidFill>
                  <a:srgbClr val="0070C0"/>
                </a:solidFill>
                <a:cs typeface="Times New Roman"/>
              </a:rPr>
              <a:t>m</a:t>
            </a:r>
            <a:r>
              <a:rPr lang="en-US" i="1" dirty="0" smtClean="0">
                <a:cs typeface="Times New Roman"/>
              </a:rPr>
              <a:t> </a:t>
            </a:r>
            <a:r>
              <a:rPr lang="en-US" dirty="0" smtClean="0">
                <a:cs typeface="Times New Roman"/>
              </a:rPr>
              <a:t>and </a:t>
            </a:r>
            <a:r>
              <a:rPr lang="en-US" i="1" dirty="0" smtClean="0">
                <a:solidFill>
                  <a:srgbClr val="0070C0"/>
                </a:solidFill>
                <a:cs typeface="Times New Roman"/>
              </a:rPr>
              <a:t>n</a:t>
            </a:r>
            <a:r>
              <a:rPr lang="en-US" dirty="0" smtClean="0">
                <a:cs typeface="Times New Roman"/>
              </a:rPr>
              <a:t> are their coefficients in the balanced equation.</a:t>
            </a:r>
          </a:p>
          <a:p>
            <a:pPr>
              <a:buNone/>
            </a:pPr>
            <a:endParaRPr lang="en-US" dirty="0" smtClean="0">
              <a:cs typeface="Times New Roman"/>
            </a:endParaRPr>
          </a:p>
          <a:p>
            <a:pPr>
              <a:buNone/>
            </a:pPr>
            <a:r>
              <a:rPr lang="en-US" dirty="0" smtClean="0">
                <a:cs typeface="Times New Roman"/>
              </a:rPr>
              <a:t>    Since the concentration of the products and reactants remain constant at equilibrium……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 The Equilibrium Constant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…….we can set up a </a:t>
            </a:r>
            <a:r>
              <a:rPr lang="en-US" b="1" u="sng" dirty="0" smtClean="0">
                <a:solidFill>
                  <a:srgbClr val="C00000"/>
                </a:solidFill>
              </a:rPr>
              <a:t>mass action expression</a:t>
            </a: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Which is the concentration of the products raised to the power of their coefficients divided by the concentration of the reactants raised to the power of their coefficients.</a:t>
            </a:r>
            <a:endParaRPr lang="en-US" dirty="0"/>
          </a:p>
        </p:txBody>
      </p:sp>
      <p:pic>
        <p:nvPicPr>
          <p:cNvPr id="4" name="Picture 3" descr="ch 13 notes pg 1.JPG"/>
          <p:cNvPicPr>
            <a:picLocks noChangeAspect="1"/>
          </p:cNvPicPr>
          <p:nvPr/>
        </p:nvPicPr>
        <p:blipFill>
          <a:blip r:embed="rId2"/>
          <a:srcRect l="42827" t="43333" r="42828" b="51111"/>
          <a:stretch>
            <a:fillRect/>
          </a:stretch>
        </p:blipFill>
        <p:spPr>
          <a:xfrm>
            <a:off x="2667000" y="2514600"/>
            <a:ext cx="35052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 The Equilibrium Constant</a:t>
            </a:r>
            <a:endParaRPr lang="en-US" dirty="0"/>
          </a:p>
        </p:txBody>
      </p:sp>
      <p:sp>
        <p:nvSpPr>
          <p:cNvPr id="3" name="Content Placeholder 2"/>
          <p:cNvSpPr>
            <a:spLocks noGrp="1"/>
          </p:cNvSpPr>
          <p:nvPr>
            <p:ph idx="1"/>
          </p:nvPr>
        </p:nvSpPr>
        <p:spPr/>
        <p:txBody>
          <a:bodyPr/>
          <a:lstStyle/>
          <a:p>
            <a:r>
              <a:rPr lang="en-US" dirty="0" smtClean="0"/>
              <a:t>The mass action expression can be used to find a constant for the reaction at a given temperature.  </a:t>
            </a:r>
          </a:p>
          <a:p>
            <a:endParaRPr lang="en-US" dirty="0" smtClean="0"/>
          </a:p>
          <a:p>
            <a:endParaRPr lang="en-US" dirty="0" smtClean="0"/>
          </a:p>
          <a:p>
            <a:r>
              <a:rPr lang="en-US" dirty="0" smtClean="0"/>
              <a:t>This constant is </a:t>
            </a:r>
            <a:r>
              <a:rPr lang="en-US" dirty="0" smtClean="0"/>
              <a:t>known </a:t>
            </a:r>
            <a:r>
              <a:rPr lang="en-US" dirty="0" smtClean="0"/>
              <a:t>as the equilibrium expression and represented by either </a:t>
            </a:r>
            <a:r>
              <a:rPr lang="en-US" b="1" i="1" dirty="0" smtClean="0">
                <a:solidFill>
                  <a:srgbClr val="FF0000"/>
                </a:solidFill>
              </a:rPr>
              <a:t>K</a:t>
            </a:r>
            <a:r>
              <a:rPr lang="en-US" b="1" i="1" baseline="-25000" dirty="0" smtClean="0">
                <a:solidFill>
                  <a:srgbClr val="FF0000"/>
                </a:solidFill>
              </a:rPr>
              <a:t>c</a:t>
            </a:r>
            <a:r>
              <a:rPr lang="en-US" b="1" i="1" dirty="0" smtClean="0">
                <a:solidFill>
                  <a:srgbClr val="FF0000"/>
                </a:solidFill>
              </a:rPr>
              <a:t> </a:t>
            </a:r>
            <a:r>
              <a:rPr lang="en-US" dirty="0" smtClean="0"/>
              <a:t>or </a:t>
            </a:r>
            <a:r>
              <a:rPr lang="en-US" b="1" i="1" dirty="0" err="1" smtClean="0">
                <a:solidFill>
                  <a:srgbClr val="FF0000"/>
                </a:solidFill>
              </a:rPr>
              <a:t>K</a:t>
            </a:r>
            <a:r>
              <a:rPr lang="en-US" b="1" i="1" baseline="-25000" dirty="0" err="1" smtClean="0">
                <a:solidFill>
                  <a:srgbClr val="FF0000"/>
                </a:solidFill>
              </a:rPr>
              <a:t>eq</a:t>
            </a:r>
            <a:endParaRPr lang="en-US" b="1" i="1" baseline="-25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 The Equilibrium Constant</a:t>
            </a:r>
            <a:endParaRPr lang="en-US" dirty="0"/>
          </a:p>
        </p:txBody>
      </p:sp>
      <p:sp>
        <p:nvSpPr>
          <p:cNvPr id="3" name="Content Placeholder 2"/>
          <p:cNvSpPr>
            <a:spLocks noGrp="1"/>
          </p:cNvSpPr>
          <p:nvPr>
            <p:ph idx="1"/>
          </p:nvPr>
        </p:nvSpPr>
        <p:spPr>
          <a:xfrm>
            <a:off x="457200" y="1447800"/>
            <a:ext cx="8229600" cy="5410199"/>
          </a:xfrm>
        </p:spPr>
        <p:txBody>
          <a:bodyPr>
            <a:normAutofit/>
          </a:bodyPr>
          <a:lstStyle/>
          <a:p>
            <a:r>
              <a:rPr lang="en-US" b="1" dirty="0" smtClean="0"/>
              <a:t>Three conclusions about the equilibrium expression:</a:t>
            </a:r>
          </a:p>
          <a:p>
            <a:pPr marL="971550" lvl="1" indent="-514350">
              <a:buFont typeface="+mj-lt"/>
              <a:buAutoNum type="arabicPeriod"/>
            </a:pPr>
            <a:r>
              <a:rPr lang="en-US" dirty="0" smtClean="0"/>
              <a:t>The equilibrium expression for a reaction is the reciprocal of that reaction written in reverse</a:t>
            </a:r>
          </a:p>
          <a:p>
            <a:pPr marL="971550" lvl="1" indent="-514350">
              <a:buFont typeface="+mj-lt"/>
              <a:buAutoNum type="arabicPeriod"/>
            </a:pPr>
            <a:r>
              <a:rPr lang="en-US" dirty="0" smtClean="0"/>
              <a:t>When the balanced equation for a reaction is multiplied by a factor </a:t>
            </a:r>
            <a:r>
              <a:rPr lang="en-US" b="1" dirty="0" smtClean="0">
                <a:solidFill>
                  <a:srgbClr val="FF0000"/>
                </a:solidFill>
              </a:rPr>
              <a:t>n</a:t>
            </a:r>
            <a:r>
              <a:rPr lang="en-US" dirty="0" smtClean="0"/>
              <a:t>, the equilibrium expression for the new reaction is the original expression raised to the </a:t>
            </a:r>
            <a:r>
              <a:rPr lang="en-US" b="1" dirty="0" smtClean="0">
                <a:solidFill>
                  <a:srgbClr val="FF0000"/>
                </a:solidFill>
              </a:rPr>
              <a:t>n</a:t>
            </a:r>
            <a:r>
              <a:rPr lang="en-US" b="1" baseline="30000" dirty="0" smtClean="0">
                <a:solidFill>
                  <a:srgbClr val="FF0000"/>
                </a:solidFill>
              </a:rPr>
              <a:t>th</a:t>
            </a:r>
            <a:r>
              <a:rPr lang="en-US" dirty="0" smtClean="0"/>
              <a:t> power </a:t>
            </a:r>
            <a:r>
              <a:rPr lang="en-US" b="1" dirty="0" smtClean="0">
                <a:solidFill>
                  <a:srgbClr val="C00000"/>
                </a:solidFill>
              </a:rPr>
              <a:t>K</a:t>
            </a:r>
            <a:r>
              <a:rPr lang="en-US" b="1" baseline="-25000" dirty="0" smtClean="0">
                <a:solidFill>
                  <a:srgbClr val="C00000"/>
                </a:solidFill>
              </a:rPr>
              <a:t>new</a:t>
            </a:r>
            <a:r>
              <a:rPr lang="en-US" b="1" dirty="0" smtClean="0">
                <a:solidFill>
                  <a:srgbClr val="C00000"/>
                </a:solidFill>
              </a:rPr>
              <a:t> =(</a:t>
            </a:r>
            <a:r>
              <a:rPr lang="en-US" b="1" dirty="0" err="1" smtClean="0">
                <a:solidFill>
                  <a:srgbClr val="C00000"/>
                </a:solidFill>
              </a:rPr>
              <a:t>K</a:t>
            </a:r>
            <a:r>
              <a:rPr lang="en-US" b="1" baseline="-25000" dirty="0" err="1" smtClean="0">
                <a:solidFill>
                  <a:srgbClr val="C00000"/>
                </a:solidFill>
              </a:rPr>
              <a:t>orig</a:t>
            </a:r>
            <a:r>
              <a:rPr lang="en-US" b="1" dirty="0" smtClean="0">
                <a:solidFill>
                  <a:srgbClr val="C00000"/>
                </a:solidFill>
              </a:rPr>
              <a:t>)</a:t>
            </a:r>
            <a:r>
              <a:rPr lang="en-US" b="1" baseline="30000" dirty="0" smtClean="0">
                <a:solidFill>
                  <a:srgbClr val="C00000"/>
                </a:solidFill>
              </a:rPr>
              <a:t>n</a:t>
            </a:r>
            <a:endParaRPr lang="en-US" b="1" dirty="0" smtClean="0">
              <a:solidFill>
                <a:srgbClr val="C00000"/>
              </a:solidFill>
            </a:endParaRPr>
          </a:p>
          <a:p>
            <a:pPr marL="971550" lvl="1" indent="-514350">
              <a:buFont typeface="+mj-lt"/>
              <a:buAutoNum type="arabicPeriod"/>
            </a:pPr>
            <a:r>
              <a:rPr lang="en-US" dirty="0" smtClean="0"/>
              <a:t>The units for K are determined by the powers of the various concentration terms.  </a:t>
            </a:r>
            <a:r>
              <a:rPr lang="en-US" b="1" dirty="0" smtClean="0">
                <a:solidFill>
                  <a:srgbClr val="C00000"/>
                </a:solidFill>
              </a:rPr>
              <a:t>(See page 608)</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13.3 Equilibrium Expressions Involving Pressures</a:t>
            </a:r>
            <a:endParaRPr lang="en-US" dirty="0"/>
          </a:p>
        </p:txBody>
      </p:sp>
      <p:sp>
        <p:nvSpPr>
          <p:cNvPr id="3" name="Content Placeholder 2"/>
          <p:cNvSpPr>
            <a:spLocks noGrp="1"/>
          </p:cNvSpPr>
          <p:nvPr>
            <p:ph idx="1"/>
          </p:nvPr>
        </p:nvSpPr>
        <p:spPr/>
        <p:txBody>
          <a:bodyPr/>
          <a:lstStyle/>
          <a:p>
            <a:r>
              <a:rPr lang="en-US" dirty="0" smtClean="0"/>
              <a:t>How is pressure related to concentration?</a:t>
            </a:r>
          </a:p>
          <a:p>
            <a:r>
              <a:rPr lang="en-US" dirty="0" smtClean="0"/>
              <a:t>If you substitute </a:t>
            </a:r>
            <a:r>
              <a:rPr lang="en-US" dirty="0" err="1" smtClean="0"/>
              <a:t>molarity</a:t>
            </a:r>
            <a:r>
              <a:rPr lang="en-US" dirty="0" smtClean="0"/>
              <a:t>  (n/V ) into the ideal gas equation…..</a:t>
            </a:r>
          </a:p>
          <a:p>
            <a:endParaRPr lang="en-US" dirty="0" smtClean="0"/>
          </a:p>
          <a:p>
            <a:endParaRPr lang="en-US" dirty="0" smtClean="0"/>
          </a:p>
          <a:p>
            <a:endParaRPr lang="en-US" dirty="0" smtClean="0"/>
          </a:p>
          <a:p>
            <a:endParaRPr lang="en-US" dirty="0" smtClean="0"/>
          </a:p>
          <a:p>
            <a:pPr>
              <a:buNone/>
            </a:pPr>
            <a:r>
              <a:rPr lang="en-US" dirty="0" smtClean="0"/>
              <a:t>    </a:t>
            </a:r>
            <a:r>
              <a:rPr lang="en-US" b="1" i="1" dirty="0" smtClean="0"/>
              <a:t>Where C = n/V and represents the molar concentration of the gas</a:t>
            </a:r>
            <a:endParaRPr lang="en-US" b="1" i="1" dirty="0"/>
          </a:p>
        </p:txBody>
      </p:sp>
      <p:pic>
        <p:nvPicPr>
          <p:cNvPr id="4" name="Picture 3" descr="ch 13 notes pg 1.JPG"/>
          <p:cNvPicPr>
            <a:picLocks noChangeAspect="1"/>
          </p:cNvPicPr>
          <p:nvPr/>
        </p:nvPicPr>
        <p:blipFill>
          <a:blip r:embed="rId2"/>
          <a:srcRect l="50000" t="83333" r="31351" b="12222"/>
          <a:stretch>
            <a:fillRect/>
          </a:stretch>
        </p:blipFill>
        <p:spPr>
          <a:xfrm>
            <a:off x="2209800" y="3352800"/>
            <a:ext cx="520065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13.3 Equilibrium Expressions Involving Pressures</a:t>
            </a:r>
            <a:endParaRPr lang="en-US" dirty="0"/>
          </a:p>
        </p:txBody>
      </p:sp>
      <p:sp>
        <p:nvSpPr>
          <p:cNvPr id="3" name="Content Placeholder 2"/>
          <p:cNvSpPr>
            <a:spLocks noGrp="1"/>
          </p:cNvSpPr>
          <p:nvPr>
            <p:ph idx="1"/>
          </p:nvPr>
        </p:nvSpPr>
        <p:spPr>
          <a:xfrm>
            <a:off x="152400" y="1600200"/>
            <a:ext cx="8763000" cy="4953000"/>
          </a:xfrm>
        </p:spPr>
        <p:txBody>
          <a:bodyPr/>
          <a:lstStyle/>
          <a:p>
            <a:pPr>
              <a:buNone/>
            </a:pPr>
            <a:r>
              <a:rPr lang="en-US" dirty="0" smtClean="0"/>
              <a:t>If we examine this in terms of the Haber process:</a:t>
            </a:r>
          </a:p>
          <a:p>
            <a:pPr algn="ctr">
              <a:buNone/>
            </a:pPr>
            <a:r>
              <a:rPr lang="en-US" b="1" dirty="0" smtClean="0">
                <a:solidFill>
                  <a:srgbClr val="C00000"/>
                </a:solidFill>
              </a:rPr>
              <a:t>N</a:t>
            </a:r>
            <a:r>
              <a:rPr lang="en-US" b="1" baseline="-25000" dirty="0" smtClean="0">
                <a:solidFill>
                  <a:srgbClr val="C00000"/>
                </a:solidFill>
              </a:rPr>
              <a:t>2</a:t>
            </a:r>
            <a:r>
              <a:rPr lang="en-US" b="1" dirty="0" smtClean="0">
                <a:solidFill>
                  <a:srgbClr val="C00000"/>
                </a:solidFill>
              </a:rPr>
              <a:t>  +  3H</a:t>
            </a:r>
            <a:r>
              <a:rPr lang="en-US" b="1" baseline="-25000" dirty="0" smtClean="0">
                <a:solidFill>
                  <a:srgbClr val="C00000"/>
                </a:solidFill>
              </a:rPr>
              <a:t>2</a:t>
            </a:r>
            <a:r>
              <a:rPr lang="en-US" b="1" dirty="0" smtClean="0">
                <a:solidFill>
                  <a:srgbClr val="C00000"/>
                </a:solidFill>
              </a:rPr>
              <a:t>  </a:t>
            </a:r>
            <a:r>
              <a:rPr lang="en-US" b="1" dirty="0" smtClean="0">
                <a:solidFill>
                  <a:srgbClr val="C00000"/>
                </a:solidFill>
                <a:sym typeface="Wingdings" pitchFamily="2" charset="2"/>
              </a:rPr>
              <a:t>  2NH</a:t>
            </a:r>
            <a:r>
              <a:rPr lang="en-US" b="1" baseline="-25000" dirty="0" smtClean="0">
                <a:solidFill>
                  <a:srgbClr val="C00000"/>
                </a:solidFill>
                <a:sym typeface="Wingdings" pitchFamily="2" charset="2"/>
              </a:rPr>
              <a:t>3</a:t>
            </a:r>
            <a:endParaRPr lang="en-US" b="1" dirty="0" smtClean="0">
              <a:solidFill>
                <a:srgbClr val="C00000"/>
              </a:solidFill>
              <a:sym typeface="Wingdings" pitchFamily="2" charset="2"/>
            </a:endParaRPr>
          </a:p>
          <a:p>
            <a:pPr>
              <a:buNone/>
            </a:pPr>
            <a:r>
              <a:rPr lang="en-US" dirty="0" smtClean="0">
                <a:sym typeface="Wingdings" pitchFamily="2" charset="2"/>
              </a:rPr>
              <a:t>We see that the equilibrium expression would look like – </a:t>
            </a:r>
          </a:p>
          <a:p>
            <a:pPr>
              <a:buNone/>
            </a:pPr>
            <a:endParaRPr lang="en-US" dirty="0" smtClean="0">
              <a:sym typeface="Wingdings" pitchFamily="2" charset="2"/>
            </a:endParaRPr>
          </a:p>
          <a:p>
            <a:pPr>
              <a:buNone/>
            </a:pPr>
            <a:endParaRPr lang="en-US" dirty="0" smtClean="0">
              <a:sym typeface="Wingdings" pitchFamily="2" charset="2"/>
            </a:endParaRPr>
          </a:p>
          <a:p>
            <a:pPr>
              <a:buNone/>
            </a:pPr>
            <a:r>
              <a:rPr lang="en-US" dirty="0" smtClean="0">
                <a:sym typeface="Wingdings" pitchFamily="2" charset="2"/>
              </a:rPr>
              <a:t>Or in terms of the equilibrium partial pressure of the gases - </a:t>
            </a:r>
            <a:endParaRPr lang="en-US" dirty="0"/>
          </a:p>
        </p:txBody>
      </p:sp>
      <p:pic>
        <p:nvPicPr>
          <p:cNvPr id="4" name="Picture 3" descr="ch 13 notes pg 2.JPG"/>
          <p:cNvPicPr>
            <a:picLocks noChangeAspect="1"/>
          </p:cNvPicPr>
          <p:nvPr/>
        </p:nvPicPr>
        <p:blipFill>
          <a:blip r:embed="rId2"/>
          <a:srcRect l="37089" t="17778" r="37089" b="76666"/>
          <a:stretch>
            <a:fillRect/>
          </a:stretch>
        </p:blipFill>
        <p:spPr>
          <a:xfrm>
            <a:off x="1981200" y="3276599"/>
            <a:ext cx="5105400" cy="1418167"/>
          </a:xfrm>
          <a:prstGeom prst="rect">
            <a:avLst/>
          </a:prstGeom>
        </p:spPr>
      </p:pic>
      <p:pic>
        <p:nvPicPr>
          <p:cNvPr id="5" name="Picture 4" descr="ch 13 notes pg 2.JPG"/>
          <p:cNvPicPr>
            <a:picLocks noChangeAspect="1"/>
          </p:cNvPicPr>
          <p:nvPr/>
        </p:nvPicPr>
        <p:blipFill>
          <a:blip r:embed="rId2"/>
          <a:srcRect l="41392" t="26176" r="41393" b="68888"/>
          <a:stretch>
            <a:fillRect/>
          </a:stretch>
        </p:blipFill>
        <p:spPr>
          <a:xfrm>
            <a:off x="3048000" y="5257800"/>
            <a:ext cx="3276600" cy="1212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13.3 Equilibrium Expressions Involving Pressures</a:t>
            </a:r>
            <a:endParaRPr lang="en-US" dirty="0"/>
          </a:p>
        </p:txBody>
      </p:sp>
      <p:sp>
        <p:nvSpPr>
          <p:cNvPr id="3" name="Content Placeholder 2"/>
          <p:cNvSpPr>
            <a:spLocks noGrp="1"/>
          </p:cNvSpPr>
          <p:nvPr>
            <p:ph idx="1"/>
          </p:nvPr>
        </p:nvSpPr>
        <p:spPr>
          <a:xfrm>
            <a:off x="457200" y="1775191"/>
            <a:ext cx="8229600" cy="4930409"/>
          </a:xfrm>
        </p:spPr>
        <p:txBody>
          <a:bodyPr>
            <a:normAutofit fontScale="92500"/>
          </a:bodyPr>
          <a:lstStyle/>
          <a:p>
            <a:r>
              <a:rPr lang="en-US" dirty="0" smtClean="0"/>
              <a:t>Since we learned that there is a relationship that exists between concentration and pressure, there must also exist </a:t>
            </a:r>
            <a:r>
              <a:rPr lang="en-US" smtClean="0"/>
              <a:t>a </a:t>
            </a:r>
            <a:r>
              <a:rPr lang="en-US" smtClean="0"/>
              <a:t>relationship </a:t>
            </a:r>
            <a:r>
              <a:rPr lang="en-US" dirty="0" smtClean="0"/>
              <a:t>between </a:t>
            </a:r>
            <a:r>
              <a:rPr lang="en-US" dirty="0" err="1" smtClean="0"/>
              <a:t>K</a:t>
            </a:r>
            <a:r>
              <a:rPr lang="en-US" baseline="-25000" dirty="0" err="1" smtClean="0"/>
              <a:t>eq</a:t>
            </a:r>
            <a:r>
              <a:rPr lang="en-US" dirty="0" smtClean="0"/>
              <a:t> and </a:t>
            </a:r>
            <a:r>
              <a:rPr lang="en-US" dirty="0" err="1" smtClean="0"/>
              <a:t>K</a:t>
            </a:r>
            <a:r>
              <a:rPr lang="en-US" baseline="-25000" dirty="0" err="1" smtClean="0"/>
              <a:t>p</a:t>
            </a:r>
            <a:r>
              <a:rPr lang="en-US" dirty="0" smtClean="0"/>
              <a:t>: </a:t>
            </a:r>
          </a:p>
          <a:p>
            <a:endParaRPr lang="en-US" dirty="0" smtClean="0"/>
          </a:p>
          <a:p>
            <a:endParaRPr lang="en-US" dirty="0" smtClean="0"/>
          </a:p>
          <a:p>
            <a:r>
              <a:rPr lang="en-US" dirty="0" smtClean="0"/>
              <a:t>Where </a:t>
            </a:r>
            <a:r>
              <a:rPr lang="en-US" b="1" dirty="0" smtClean="0">
                <a:solidFill>
                  <a:srgbClr val="C00000"/>
                </a:solidFill>
              </a:rPr>
              <a:t>∆n</a:t>
            </a:r>
            <a:r>
              <a:rPr lang="en-US" dirty="0" smtClean="0"/>
              <a:t> is the sum of the coefficients of the </a:t>
            </a:r>
            <a:r>
              <a:rPr lang="en-US" dirty="0" smtClean="0">
                <a:solidFill>
                  <a:srgbClr val="C00000"/>
                </a:solidFill>
              </a:rPr>
              <a:t>gaseous products </a:t>
            </a:r>
            <a:r>
              <a:rPr lang="en-US" dirty="0" smtClean="0"/>
              <a:t>minus the sum of the coefficients of the </a:t>
            </a:r>
            <a:r>
              <a:rPr lang="en-US" dirty="0" smtClean="0">
                <a:solidFill>
                  <a:srgbClr val="C00000"/>
                </a:solidFill>
              </a:rPr>
              <a:t>gaseous reactants</a:t>
            </a:r>
            <a:r>
              <a:rPr lang="en-US" dirty="0" smtClean="0"/>
              <a:t>. </a:t>
            </a:r>
          </a:p>
          <a:p>
            <a:r>
              <a:rPr lang="en-US" b="1" i="1" dirty="0" smtClean="0">
                <a:solidFill>
                  <a:srgbClr val="0070C0"/>
                </a:solidFill>
              </a:rPr>
              <a:t>derivation of this equation on page 611 in book</a:t>
            </a:r>
            <a:endParaRPr lang="en-US" b="1" i="1" dirty="0">
              <a:solidFill>
                <a:srgbClr val="0070C0"/>
              </a:solidFill>
            </a:endParaRPr>
          </a:p>
        </p:txBody>
      </p:sp>
      <p:pic>
        <p:nvPicPr>
          <p:cNvPr id="4" name="Picture 3" descr="ch 13 notes pg 2.JPG"/>
          <p:cNvPicPr>
            <a:picLocks noChangeAspect="1"/>
          </p:cNvPicPr>
          <p:nvPr/>
        </p:nvPicPr>
        <p:blipFill>
          <a:blip r:embed="rId2"/>
          <a:srcRect l="44262" t="33921" r="44093" b="64118"/>
          <a:stretch>
            <a:fillRect/>
          </a:stretch>
        </p:blipFill>
        <p:spPr>
          <a:xfrm>
            <a:off x="2743200" y="3505200"/>
            <a:ext cx="35052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1663</TotalTime>
  <Words>1199</Words>
  <Application>Microsoft Office PowerPoint</Application>
  <PresentationFormat>On-screen Show (4:3)</PresentationFormat>
  <Paragraphs>116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Corbel</vt:lpstr>
      <vt:lpstr>Times New Roman</vt:lpstr>
      <vt:lpstr>Wingdings</vt:lpstr>
      <vt:lpstr>Wingdings 2</vt:lpstr>
      <vt:lpstr>Wingdings 3</vt:lpstr>
      <vt:lpstr>Module</vt:lpstr>
      <vt:lpstr>Chemical Equilibrium</vt:lpstr>
      <vt:lpstr>13.1 The Equilibrium Condition</vt:lpstr>
      <vt:lpstr>13.2 The Equilibrium Constant</vt:lpstr>
      <vt:lpstr>13.2 The Equilibrium Constant</vt:lpstr>
      <vt:lpstr>13.2 The Equilibrium Constant</vt:lpstr>
      <vt:lpstr>13.2 The Equilibrium Constant</vt:lpstr>
      <vt:lpstr>13.3 Equilibrium Expressions Involving Pressures</vt:lpstr>
      <vt:lpstr>13.3 Equilibrium Expressions Involving Pressures</vt:lpstr>
      <vt:lpstr>13.3 Equilibrium Expressions Involving Pressures</vt:lpstr>
      <vt:lpstr>13.4 Heterogeneous Equilibria</vt:lpstr>
      <vt:lpstr>13.5 Applications of the Equilibrium Constant</vt:lpstr>
      <vt:lpstr>13.5 Applications of the Equilibrium Constant</vt:lpstr>
      <vt:lpstr>13.5 Applications of the Equilibrium Constant</vt:lpstr>
      <vt:lpstr>13.6 Solving Equilibrium Problems</vt:lpstr>
      <vt:lpstr>SAMPLE PROBLEM</vt:lpstr>
      <vt:lpstr>13.7 Le Chatelier’s Principle</vt:lpstr>
      <vt:lpstr>13.7 Le Chatelier’s Principle</vt:lpstr>
      <vt:lpstr>13.7 Le Chatelier’s Principle</vt:lpstr>
      <vt:lpstr>13.7 Le Chatelier’s Principle</vt:lpstr>
      <vt:lpstr>13.7 Le Chatelier’s Principle</vt:lpstr>
      <vt:lpstr>SAMPLE PROBLEM</vt:lpstr>
    </vt:vector>
  </TitlesOfParts>
  <Company>Ashburnham Westminster Regional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Equilibrium</dc:title>
  <dc:creator>AWRSD</dc:creator>
  <cp:lastModifiedBy>Stacie Brown</cp:lastModifiedBy>
  <cp:revision>37</cp:revision>
  <dcterms:created xsi:type="dcterms:W3CDTF">2013-02-01T19:32:28Z</dcterms:created>
  <dcterms:modified xsi:type="dcterms:W3CDTF">2015-03-02T15:07:07Z</dcterms:modified>
</cp:coreProperties>
</file>